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Dosis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osis-bold.fntdata"/><Relationship Id="rId25" Type="http://schemas.openxmlformats.org/officeDocument/2006/relationships/font" Target="fonts/Dosis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13dbe123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13dbe123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13dbe123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13dbe123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13dbe123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13dbe123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13dbe123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13dbe123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13dbe123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013dbe123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13dbe123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13dbe123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13dbe123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13dbe123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13dbe123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13dbe123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13dbe123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013dbe123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9c81fab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9c81fab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4eb88aa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84eb88aa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14a34fe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14a34fe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14a34fec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14a34fec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14a34fec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14a34fec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14a34fec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014a34fec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13dbe12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013dbe12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13dbe123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13dbe123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0.jp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68725" y="922050"/>
            <a:ext cx="3736800" cy="20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>
                <a:latin typeface="Dosis"/>
                <a:ea typeface="Dosis"/>
                <a:cs typeface="Dosis"/>
                <a:sym typeface="Dosis"/>
              </a:rPr>
              <a:t>Credit Risk Modeling</a:t>
            </a:r>
            <a:endParaRPr sz="318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>
                <a:latin typeface="Dosis"/>
                <a:ea typeface="Dosis"/>
                <a:cs typeface="Dosis"/>
                <a:sym typeface="Dosis"/>
              </a:rPr>
              <a:t>Using XGBoost </a:t>
            </a:r>
            <a:endParaRPr sz="318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5959950" y="908900"/>
            <a:ext cx="2402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Created by: 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Ferry Setefanus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ferrysetefanus@gmail.com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https://www.linkedin.com/in/ferry-setefanus-257098170/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5150" y="685600"/>
            <a:ext cx="1218600" cy="1218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4665150" y="2202425"/>
            <a:ext cx="41670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Data Science enthusiast with a bachelor's degree in information systems at STMIK Pontianak. Passionate in data science, data analysis, machine learning and loves learning new things related to technology. Have experience in warehousing field for 4 years. Currently looking for an opportunity to work in the data field.</a:t>
            </a:r>
            <a:endParaRPr sz="2790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217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217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5150" y="432938"/>
            <a:ext cx="1218599" cy="17239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650" y="2202425"/>
            <a:ext cx="15049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Data cleaning and preprocessing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4108150" y="1718700"/>
            <a:ext cx="47241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Kolom - kolom di samping memiliki nilai </a:t>
            </a:r>
            <a:r>
              <a:rPr lang="en">
                <a:solidFill>
                  <a:schemeClr val="accent5"/>
                </a:solidFill>
              </a:rPr>
              <a:t>korelasi &gt;0.7 </a:t>
            </a:r>
            <a:r>
              <a:rPr lang="en"/>
              <a:t>juga akan didrop salah satunya, karena memiliki </a:t>
            </a:r>
            <a:r>
              <a:rPr lang="en">
                <a:solidFill>
                  <a:schemeClr val="accent5"/>
                </a:solidFill>
              </a:rPr>
              <a:t>potensi redundan</a:t>
            </a:r>
            <a:r>
              <a:rPr lang="en"/>
              <a:t> (kolom yang berisikan </a:t>
            </a:r>
            <a:r>
              <a:rPr lang="en">
                <a:solidFill>
                  <a:schemeClr val="accent5"/>
                </a:solidFill>
              </a:rPr>
              <a:t>informasi yang sama</a:t>
            </a:r>
            <a:r>
              <a:rPr lang="en"/>
              <a:t>)</a:t>
            </a:r>
            <a:endParaRPr/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13" y="842713"/>
            <a:ext cx="353377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Data cleaning and preprocessing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3550"/>
            <a:ext cx="8839201" cy="46563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447150" y="2571750"/>
            <a:ext cx="8249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Kolom - kolom di atas juga akan didrop karena</a:t>
            </a:r>
            <a:r>
              <a:rPr lang="en" sz="2000"/>
              <a:t> memiliki nilai unik sangat tinggi (</a:t>
            </a:r>
            <a:r>
              <a:rPr lang="en" sz="2000">
                <a:solidFill>
                  <a:schemeClr val="accent5"/>
                </a:solidFill>
              </a:rPr>
              <a:t>high cardinality</a:t>
            </a:r>
            <a:r>
              <a:rPr lang="en" sz="2000"/>
              <a:t>) dan fitur yang hanya memiliki </a:t>
            </a:r>
            <a:r>
              <a:rPr lang="en" sz="2000">
                <a:solidFill>
                  <a:schemeClr val="accent5"/>
                </a:solidFill>
              </a:rPr>
              <a:t>satu nilai </a:t>
            </a:r>
            <a:r>
              <a:rPr lang="en" sz="2000"/>
              <a:t>unik saja.</a:t>
            </a:r>
            <a:endParaRPr sz="2000"/>
          </a:p>
        </p:txBody>
      </p:sp>
      <p:pic>
        <p:nvPicPr>
          <p:cNvPr id="173" name="Google Shape;1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450" y="842725"/>
            <a:ext cx="54864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Data cleaning and preprocessing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4821100" cy="36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 txBox="1"/>
          <p:nvPr/>
        </p:nvSpPr>
        <p:spPr>
          <a:xfrm>
            <a:off x="5191000" y="797875"/>
            <a:ext cx="3647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Beberapa kolom yang terdapat </a:t>
            </a:r>
            <a:r>
              <a:rPr lang="en" sz="2400">
                <a:solidFill>
                  <a:schemeClr val="accent5"/>
                </a:solidFill>
              </a:rPr>
              <a:t>missing values</a:t>
            </a:r>
            <a:r>
              <a:rPr lang="en" sz="2400"/>
              <a:t> akan dilakukan </a:t>
            </a:r>
            <a:r>
              <a:rPr lang="en" sz="2400">
                <a:solidFill>
                  <a:schemeClr val="accent5"/>
                </a:solidFill>
              </a:rPr>
              <a:t>imputasi</a:t>
            </a:r>
            <a:r>
              <a:rPr lang="en" sz="2400"/>
              <a:t>, namun untuk kolom yang memilliki </a:t>
            </a:r>
            <a:r>
              <a:rPr lang="en" sz="2400">
                <a:solidFill>
                  <a:schemeClr val="accent5"/>
                </a:solidFill>
              </a:rPr>
              <a:t>missing values</a:t>
            </a:r>
            <a:r>
              <a:rPr lang="en" sz="2400"/>
              <a:t> </a:t>
            </a:r>
            <a:r>
              <a:rPr lang="en" sz="2400">
                <a:solidFill>
                  <a:schemeClr val="accent5"/>
                </a:solidFill>
              </a:rPr>
              <a:t>di atas 75%</a:t>
            </a:r>
            <a:r>
              <a:rPr lang="en" sz="2400"/>
              <a:t> akan </a:t>
            </a:r>
            <a:r>
              <a:rPr lang="en" sz="2400">
                <a:solidFill>
                  <a:schemeClr val="accent5"/>
                </a:solidFill>
              </a:rPr>
              <a:t>dibuang</a:t>
            </a:r>
            <a:r>
              <a:rPr lang="en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Data cleaning and preprocessing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8925"/>
            <a:ext cx="8839199" cy="112281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7"/>
          <p:cNvSpPr txBox="1"/>
          <p:nvPr/>
        </p:nvSpPr>
        <p:spPr>
          <a:xfrm>
            <a:off x="232725" y="2806850"/>
            <a:ext cx="8691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Semua kolom kategorikal akan </a:t>
            </a:r>
            <a:r>
              <a:rPr lang="en" sz="2000">
                <a:solidFill>
                  <a:schemeClr val="accent5"/>
                </a:solidFill>
              </a:rPr>
              <a:t>diencode</a:t>
            </a:r>
            <a:r>
              <a:rPr lang="en" sz="2000"/>
              <a:t> dengan metode </a:t>
            </a:r>
            <a:r>
              <a:rPr lang="en" sz="2000">
                <a:solidFill>
                  <a:schemeClr val="accent5"/>
                </a:solidFill>
              </a:rPr>
              <a:t>one hot encoding</a:t>
            </a:r>
            <a:r>
              <a:rPr lang="en" sz="2000"/>
              <a:t> untuk menghindari terjadinya model membaca nilai nilai yang ada pada kolom - kolom tersebut memiliki nilai yang lebih tinggi daripada yang lainnya. Dengan menggunakan one hot encoding, kolom - kolom akan memiliki </a:t>
            </a:r>
            <a:r>
              <a:rPr lang="en" sz="2000">
                <a:solidFill>
                  <a:schemeClr val="accent5"/>
                </a:solidFill>
              </a:rPr>
              <a:t>value yang sama</a:t>
            </a:r>
            <a:r>
              <a:rPr lang="en" sz="2000"/>
              <a:t>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Data cleaning and preprocessing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6244"/>
            <a:ext cx="9143999" cy="154236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/>
        </p:nvSpPr>
        <p:spPr>
          <a:xfrm>
            <a:off x="232725" y="2806850"/>
            <a:ext cx="869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Untuk </a:t>
            </a:r>
            <a:r>
              <a:rPr lang="en" sz="2000"/>
              <a:t>kolom numerikal akan </a:t>
            </a:r>
            <a:r>
              <a:rPr lang="en" sz="2000">
                <a:solidFill>
                  <a:schemeClr val="dk1"/>
                </a:solidFill>
              </a:rPr>
              <a:t>standarisasi</a:t>
            </a:r>
            <a:r>
              <a:rPr lang="en" sz="2000"/>
              <a:t> dengan menggunakan metode </a:t>
            </a:r>
            <a:r>
              <a:rPr lang="en" sz="2000">
                <a:solidFill>
                  <a:schemeClr val="accent5"/>
                </a:solidFill>
              </a:rPr>
              <a:t>StandardScaler</a:t>
            </a:r>
            <a:r>
              <a:rPr lang="en" sz="2000"/>
              <a:t> agar semua kolom numerikal memiliki </a:t>
            </a:r>
            <a:r>
              <a:rPr lang="en" sz="2000">
                <a:solidFill>
                  <a:schemeClr val="accent5"/>
                </a:solidFill>
              </a:rPr>
              <a:t>skala nilai yang sama</a:t>
            </a:r>
            <a:r>
              <a:rPr lang="en" sz="2000"/>
              <a:t>.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Data cleaning and preprocessing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25" y="626900"/>
            <a:ext cx="3765649" cy="433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 txBox="1"/>
          <p:nvPr/>
        </p:nvSpPr>
        <p:spPr>
          <a:xfrm>
            <a:off x="4108150" y="698150"/>
            <a:ext cx="4630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Setelah dilakukan </a:t>
            </a:r>
            <a:r>
              <a:rPr lang="en" sz="2000">
                <a:solidFill>
                  <a:schemeClr val="dk1"/>
                </a:solidFill>
              </a:rPr>
              <a:t>encoding</a:t>
            </a:r>
            <a:r>
              <a:rPr lang="en" sz="2000"/>
              <a:t>, maka otomatis fitur akan </a:t>
            </a:r>
            <a:r>
              <a:rPr lang="en" sz="2000">
                <a:solidFill>
                  <a:schemeClr val="accent5"/>
                </a:solidFill>
              </a:rPr>
              <a:t>bertambah banyak</a:t>
            </a:r>
            <a:r>
              <a:rPr lang="en" sz="2000"/>
              <a:t> karena cara kerja </a:t>
            </a:r>
            <a:r>
              <a:rPr lang="en" sz="2000">
                <a:solidFill>
                  <a:schemeClr val="accent5"/>
                </a:solidFill>
              </a:rPr>
              <a:t>one hot encoding</a:t>
            </a:r>
            <a:r>
              <a:rPr lang="en" sz="2000"/>
              <a:t> yang mengubah setiap value dari sebuah kolom menjadi sebuah kolom baru yang berisikan nilai 0 atau 1 saja. Maka dari itu dilakukan </a:t>
            </a:r>
            <a:r>
              <a:rPr lang="en" sz="2000">
                <a:solidFill>
                  <a:schemeClr val="accent5"/>
                </a:solidFill>
              </a:rPr>
              <a:t>seleksi fitur</a:t>
            </a:r>
            <a:r>
              <a:rPr lang="en" sz="2000"/>
              <a:t> menggunakan library </a:t>
            </a:r>
            <a:r>
              <a:rPr lang="en" sz="2000">
                <a:solidFill>
                  <a:schemeClr val="accent5"/>
                </a:solidFill>
              </a:rPr>
              <a:t>featurewiz</a:t>
            </a:r>
            <a:r>
              <a:rPr lang="en" sz="2000"/>
              <a:t>. Terdapat </a:t>
            </a:r>
            <a:r>
              <a:rPr lang="en" sz="2000">
                <a:solidFill>
                  <a:schemeClr val="accent5"/>
                </a:solidFill>
              </a:rPr>
              <a:t>20</a:t>
            </a:r>
            <a:r>
              <a:rPr lang="en" sz="2000"/>
              <a:t> fitur seperti pada gambar di samping yang akan digunakan untuk modeling.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325" y="739850"/>
            <a:ext cx="4345350" cy="24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0"/>
          <p:cNvSpPr txBox="1"/>
          <p:nvPr/>
        </p:nvSpPr>
        <p:spPr>
          <a:xfrm>
            <a:off x="1266450" y="3391025"/>
            <a:ext cx="661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Untuk mengatasi masalah </a:t>
            </a:r>
            <a:r>
              <a:rPr lang="en" sz="1800">
                <a:solidFill>
                  <a:schemeClr val="accent5"/>
                </a:solidFill>
              </a:rPr>
              <a:t>class imbalance</a:t>
            </a:r>
            <a:r>
              <a:rPr lang="en" sz="1800"/>
              <a:t>, digunakan metode </a:t>
            </a:r>
            <a:r>
              <a:rPr lang="en" sz="1800">
                <a:solidFill>
                  <a:schemeClr val="accent5"/>
                </a:solidFill>
              </a:rPr>
              <a:t>oversampling</a:t>
            </a:r>
            <a:r>
              <a:rPr lang="en" sz="1800"/>
              <a:t> dengan menggunakan </a:t>
            </a:r>
            <a:r>
              <a:rPr lang="en" sz="1800">
                <a:solidFill>
                  <a:schemeClr val="accent5"/>
                </a:solidFill>
              </a:rPr>
              <a:t>random sampling</a:t>
            </a:r>
            <a:r>
              <a:rPr lang="en" sz="1800"/>
              <a:t> untuk </a:t>
            </a:r>
            <a:r>
              <a:rPr lang="en" sz="1800">
                <a:solidFill>
                  <a:schemeClr val="accent5"/>
                </a:solidFill>
              </a:rPr>
              <a:t>m</a:t>
            </a:r>
            <a:r>
              <a:rPr lang="en" sz="1800">
                <a:solidFill>
                  <a:schemeClr val="accent5"/>
                </a:solidFill>
              </a:rPr>
              <a:t>enambah </a:t>
            </a:r>
            <a:r>
              <a:rPr lang="en" sz="1800"/>
              <a:t>sampel kelas minoritas secara </a:t>
            </a:r>
            <a:r>
              <a:rPr lang="en" sz="1800">
                <a:solidFill>
                  <a:schemeClr val="accent5"/>
                </a:solidFill>
              </a:rPr>
              <a:t>acak</a:t>
            </a:r>
            <a:r>
              <a:rPr lang="en" sz="1800"/>
              <a:t> dari sampel yang sudah ada agar value target </a:t>
            </a:r>
            <a:r>
              <a:rPr lang="en" sz="1800">
                <a:solidFill>
                  <a:schemeClr val="accent5"/>
                </a:solidFill>
              </a:rPr>
              <a:t>seimbang</a:t>
            </a:r>
            <a:r>
              <a:rPr lang="en" sz="1800"/>
              <a:t>.</a:t>
            </a:r>
            <a:endParaRPr sz="1800"/>
          </a:p>
        </p:txBody>
      </p:sp>
      <p:sp>
        <p:nvSpPr>
          <p:cNvPr id="209" name="Google Shape;209;p40"/>
          <p:cNvSpPr txBox="1"/>
          <p:nvPr/>
        </p:nvSpPr>
        <p:spPr>
          <a:xfrm>
            <a:off x="2711850" y="4431100"/>
            <a:ext cx="64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Modeling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38" y="841150"/>
            <a:ext cx="465772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1"/>
          <p:cNvSpPr txBox="1"/>
          <p:nvPr/>
        </p:nvSpPr>
        <p:spPr>
          <a:xfrm>
            <a:off x="1266450" y="3391025"/>
            <a:ext cx="661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Setelah dilakukan </a:t>
            </a:r>
            <a:r>
              <a:rPr lang="en" sz="1800">
                <a:solidFill>
                  <a:schemeClr val="accent5"/>
                </a:solidFill>
              </a:rPr>
              <a:t>training model</a:t>
            </a:r>
            <a:r>
              <a:rPr lang="en" sz="1800"/>
              <a:t> menggunakan algoritma </a:t>
            </a:r>
            <a:r>
              <a:rPr lang="en" sz="1800">
                <a:solidFill>
                  <a:schemeClr val="accent5"/>
                </a:solidFill>
              </a:rPr>
              <a:t>XGBoost,</a:t>
            </a:r>
            <a:r>
              <a:rPr lang="en" sz="1800"/>
              <a:t> gambar di atas merupakan </a:t>
            </a:r>
            <a:r>
              <a:rPr lang="en" sz="1800">
                <a:solidFill>
                  <a:schemeClr val="accent5"/>
                </a:solidFill>
              </a:rPr>
              <a:t>5 top feature importances</a:t>
            </a:r>
            <a:r>
              <a:rPr lang="en" sz="1800"/>
              <a:t> berdasarkan model yang sudah dilatih.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222" name="Google Shape;2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374332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525" y="712925"/>
            <a:ext cx="374332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2"/>
          <p:cNvSpPr txBox="1"/>
          <p:nvPr/>
        </p:nvSpPr>
        <p:spPr>
          <a:xfrm>
            <a:off x="376625" y="3659475"/>
            <a:ext cx="7942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Model yang telah dilatih menggunakan algoritma </a:t>
            </a:r>
            <a:r>
              <a:rPr lang="en" sz="1500">
                <a:solidFill>
                  <a:schemeClr val="accent5"/>
                </a:solidFill>
              </a:rPr>
              <a:t>XGBoost </a:t>
            </a:r>
            <a:r>
              <a:rPr lang="en" sz="1500"/>
              <a:t>memiliki nilai </a:t>
            </a:r>
            <a:r>
              <a:rPr lang="en" sz="1500">
                <a:solidFill>
                  <a:schemeClr val="accent5"/>
                </a:solidFill>
              </a:rPr>
              <a:t>AUC score</a:t>
            </a:r>
            <a:r>
              <a:rPr lang="en" sz="1500"/>
              <a:t> sebesar </a:t>
            </a:r>
            <a:r>
              <a:rPr lang="en" sz="1500">
                <a:solidFill>
                  <a:schemeClr val="accent5"/>
                </a:solidFill>
              </a:rPr>
              <a:t>92%</a:t>
            </a:r>
            <a:r>
              <a:rPr lang="en" sz="1500"/>
              <a:t> yang artinya semakin tinggi nilai AUC score, maka model tersebut dapat </a:t>
            </a:r>
            <a:r>
              <a:rPr lang="en" sz="1500">
                <a:solidFill>
                  <a:schemeClr val="accent5"/>
                </a:solidFill>
              </a:rPr>
              <a:t>memisahkan secara efisien</a:t>
            </a:r>
            <a:r>
              <a:rPr lang="en" sz="1500"/>
              <a:t> semua input yang masuk menjadi </a:t>
            </a:r>
            <a:r>
              <a:rPr lang="en" sz="1500">
                <a:solidFill>
                  <a:schemeClr val="accent5"/>
                </a:solidFill>
              </a:rPr>
              <a:t>nilai yang positif atau negatif</a:t>
            </a:r>
            <a:r>
              <a:rPr lang="en" sz="1500"/>
              <a:t>. </a:t>
            </a:r>
            <a:r>
              <a:rPr lang="en" sz="1500"/>
              <a:t>Pada dunia credit risk modeling, umumnya </a:t>
            </a:r>
            <a:r>
              <a:rPr lang="en" sz="1500">
                <a:solidFill>
                  <a:schemeClr val="accent5"/>
                </a:solidFill>
              </a:rPr>
              <a:t>AUC di atas 0.7</a:t>
            </a:r>
            <a:r>
              <a:rPr lang="en" sz="1500"/>
              <a:t> dan </a:t>
            </a:r>
            <a:r>
              <a:rPr lang="en" sz="1500">
                <a:solidFill>
                  <a:schemeClr val="accent5"/>
                </a:solidFill>
              </a:rPr>
              <a:t>KS di atas 0.3</a:t>
            </a:r>
            <a:r>
              <a:rPr lang="en" sz="1500"/>
              <a:t> sudah termasuk </a:t>
            </a:r>
            <a:r>
              <a:rPr lang="en" sz="1500">
                <a:solidFill>
                  <a:schemeClr val="accent5"/>
                </a:solidFill>
              </a:rPr>
              <a:t>performa yang baik.</a:t>
            </a:r>
            <a:endParaRPr sz="15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360950" y="812125"/>
            <a:ext cx="3861300" cy="4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Problem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Kegagalan dalam membayar </a:t>
            </a:r>
            <a:r>
              <a:rPr lang="en" sz="1800">
                <a:solidFill>
                  <a:schemeClr val="accent5"/>
                </a:solidFill>
              </a:rPr>
              <a:t>pinjaman </a:t>
            </a:r>
            <a:r>
              <a:rPr lang="en" sz="1800"/>
              <a:t>dapat menyebabkan kerugian bagi perusahaan yang memberikan pinjaman. Dengan </a:t>
            </a:r>
            <a:r>
              <a:rPr lang="en" sz="1800">
                <a:solidFill>
                  <a:schemeClr val="accent5"/>
                </a:solidFill>
              </a:rPr>
              <a:t>mengetahui </a:t>
            </a:r>
            <a:r>
              <a:rPr lang="en" sz="1800"/>
              <a:t>mana saja pelanggan yang </a:t>
            </a:r>
            <a:r>
              <a:rPr lang="en" sz="1800">
                <a:solidFill>
                  <a:schemeClr val="accent5"/>
                </a:solidFill>
              </a:rPr>
              <a:t>layak</a:t>
            </a:r>
            <a:r>
              <a:rPr lang="en" sz="1800"/>
              <a:t> diberi pinjaman atau tidak, maka dibutuhkan suatu </a:t>
            </a:r>
            <a:r>
              <a:rPr lang="en" sz="1800">
                <a:solidFill>
                  <a:schemeClr val="accent5"/>
                </a:solidFill>
              </a:rPr>
              <a:t>model machine learning</a:t>
            </a:r>
            <a:r>
              <a:rPr lang="en" sz="1800"/>
              <a:t> yang dapat </a:t>
            </a:r>
            <a:r>
              <a:rPr lang="en" sz="1800">
                <a:solidFill>
                  <a:schemeClr val="accent5"/>
                </a:solidFill>
              </a:rPr>
              <a:t>mengklasifikasikan </a:t>
            </a:r>
            <a:r>
              <a:rPr lang="en" sz="1800"/>
              <a:t>pelanggan mana saja yang layak atau tidak diberikan pinjaman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650" y="712925"/>
            <a:ext cx="4278175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50" y="810100"/>
            <a:ext cx="2883075" cy="27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 txBox="1"/>
          <p:nvPr/>
        </p:nvSpPr>
        <p:spPr>
          <a:xfrm>
            <a:off x="3816875" y="792600"/>
            <a:ext cx="4924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</a:t>
            </a:r>
            <a:endParaRPr sz="3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Dataset yang digunakan dalam case ini merupakan dataset pinjaman dari internal yang dikumpulkan dalam kurun waktu 2007-2014. Dataset terdiri dari 466285 </a:t>
            </a:r>
            <a:r>
              <a:rPr lang="en" sz="2400">
                <a:solidFill>
                  <a:schemeClr val="accent5"/>
                </a:solidFill>
              </a:rPr>
              <a:t>baris </a:t>
            </a:r>
            <a:r>
              <a:rPr lang="en" sz="2400"/>
              <a:t>dan 74 </a:t>
            </a:r>
            <a:r>
              <a:rPr lang="en" sz="2400">
                <a:solidFill>
                  <a:schemeClr val="accent5"/>
                </a:solidFill>
              </a:rPr>
              <a:t>kolom</a:t>
            </a:r>
            <a:endParaRPr sz="2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80"/>
              <a:buFont typeface="Roboto"/>
              <a:buNone/>
            </a:pPr>
            <a:r>
              <a:rPr b="1" lang="en" sz="1679">
                <a:latin typeface="Roboto"/>
                <a:ea typeface="Roboto"/>
                <a:cs typeface="Roboto"/>
                <a:sym typeface="Roboto"/>
              </a:rPr>
              <a:t>Define Target </a:t>
            </a:r>
            <a:endParaRPr b="1" i="1" sz="1679"/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50" y="712925"/>
            <a:ext cx="3276599" cy="30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/>
        </p:nvSpPr>
        <p:spPr>
          <a:xfrm>
            <a:off x="388575" y="909450"/>
            <a:ext cx="4924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Kolom Target</a:t>
            </a:r>
            <a:endParaRPr sz="3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Untuk dataset ini, kolom </a:t>
            </a:r>
            <a:r>
              <a:rPr lang="en" sz="2400">
                <a:solidFill>
                  <a:schemeClr val="accent5"/>
                </a:solidFill>
              </a:rPr>
              <a:t>loan_status</a:t>
            </a:r>
            <a:r>
              <a:rPr lang="en" sz="2400"/>
              <a:t> digunakan sebagai kolom target. Kolom target memiliki beberapa nilai yang mewakili </a:t>
            </a:r>
            <a:r>
              <a:rPr lang="en" sz="2400">
                <a:solidFill>
                  <a:schemeClr val="accent5"/>
                </a:solidFill>
              </a:rPr>
              <a:t>kemampuan</a:t>
            </a:r>
            <a:r>
              <a:rPr lang="en" sz="2400"/>
              <a:t> seorang user dalam </a:t>
            </a:r>
            <a:r>
              <a:rPr lang="en" sz="2400">
                <a:solidFill>
                  <a:schemeClr val="accent5"/>
                </a:solidFill>
              </a:rPr>
              <a:t>membayar pinjaman</a:t>
            </a:r>
            <a:r>
              <a:rPr lang="en" sz="2400"/>
              <a:t>, yaitu :</a:t>
            </a:r>
            <a:endParaRPr sz="2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80"/>
              <a:buFont typeface="Roboto"/>
              <a:buNone/>
            </a:pPr>
            <a:r>
              <a:rPr b="1" lang="en" sz="1679">
                <a:latin typeface="Roboto"/>
                <a:ea typeface="Roboto"/>
                <a:cs typeface="Roboto"/>
                <a:sym typeface="Roboto"/>
              </a:rPr>
              <a:t>Loan Status Value</a:t>
            </a:r>
            <a:endParaRPr b="1" i="1" sz="1679"/>
          </a:p>
        </p:txBody>
      </p:sp>
      <p:sp>
        <p:nvSpPr>
          <p:cNvPr id="130" name="Google Shape;130;p29"/>
          <p:cNvSpPr txBox="1"/>
          <p:nvPr/>
        </p:nvSpPr>
        <p:spPr>
          <a:xfrm>
            <a:off x="241725" y="775750"/>
            <a:ext cx="86253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>
                <a:solidFill>
                  <a:schemeClr val="accent5"/>
                </a:solidFill>
              </a:rPr>
              <a:t>Curren</a:t>
            </a:r>
            <a:r>
              <a:rPr lang="en" sz="1900">
                <a:solidFill>
                  <a:schemeClr val="accent5"/>
                </a:solidFill>
              </a:rPr>
              <a:t>t</a:t>
            </a:r>
            <a:r>
              <a:rPr lang="en" sz="1900"/>
              <a:t> artinya pembayaran </a:t>
            </a:r>
            <a:r>
              <a:rPr lang="en" sz="1900">
                <a:solidFill>
                  <a:schemeClr val="accent5"/>
                </a:solidFill>
              </a:rPr>
              <a:t>lancar.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>
                <a:solidFill>
                  <a:schemeClr val="accent5"/>
                </a:solidFill>
              </a:rPr>
              <a:t>Charged Off</a:t>
            </a:r>
            <a:r>
              <a:rPr lang="en" sz="1900"/>
              <a:t> artinya pembayaran macet sehingga tidak akan </a:t>
            </a:r>
            <a:r>
              <a:rPr lang="en" sz="1900">
                <a:solidFill>
                  <a:schemeClr val="accent5"/>
                </a:solidFill>
              </a:rPr>
              <a:t>ditagih</a:t>
            </a:r>
            <a:r>
              <a:rPr lang="en" sz="1900"/>
              <a:t> lagi karena peminjam telah </a:t>
            </a:r>
            <a:r>
              <a:rPr lang="en" sz="1900">
                <a:solidFill>
                  <a:schemeClr val="accent5"/>
                </a:solidFill>
              </a:rPr>
              <a:t>menunggak pembayaran</a:t>
            </a:r>
            <a:r>
              <a:rPr lang="en" sz="1900"/>
              <a:t>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>
                <a:solidFill>
                  <a:schemeClr val="accent5"/>
                </a:solidFill>
              </a:rPr>
              <a:t>Late</a:t>
            </a:r>
            <a:r>
              <a:rPr lang="en" sz="1900"/>
              <a:t> artinya </a:t>
            </a:r>
            <a:r>
              <a:rPr lang="en" sz="1900">
                <a:solidFill>
                  <a:schemeClr val="accent5"/>
                </a:solidFill>
              </a:rPr>
              <a:t>pembayaran telat</a:t>
            </a:r>
            <a:r>
              <a:rPr lang="en" sz="1900"/>
              <a:t> dilakukan</a:t>
            </a:r>
            <a:r>
              <a:rPr lang="en" sz="1900"/>
              <a:t>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>
                <a:solidFill>
                  <a:schemeClr val="accent5"/>
                </a:solidFill>
              </a:rPr>
              <a:t>In Grace Period</a:t>
            </a:r>
            <a:r>
              <a:rPr lang="en" sz="1900"/>
              <a:t> artinya dalam </a:t>
            </a:r>
            <a:r>
              <a:rPr lang="en" sz="1900">
                <a:solidFill>
                  <a:schemeClr val="accent5"/>
                </a:solidFill>
              </a:rPr>
              <a:t>masa tenggang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>
                <a:solidFill>
                  <a:schemeClr val="accent5"/>
                </a:solidFill>
              </a:rPr>
              <a:t>Fully Paid</a:t>
            </a:r>
            <a:r>
              <a:rPr lang="en" sz="1900"/>
              <a:t> artinya pembayaran lunas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>
                <a:solidFill>
                  <a:schemeClr val="accent5"/>
                </a:solidFill>
              </a:rPr>
              <a:t>Default</a:t>
            </a:r>
            <a:r>
              <a:rPr lang="en" sz="1900"/>
              <a:t> artinya pembayaran </a:t>
            </a:r>
            <a:r>
              <a:rPr lang="en" sz="1900">
                <a:solidFill>
                  <a:schemeClr val="accent5"/>
                </a:solidFill>
              </a:rPr>
              <a:t>macet</a:t>
            </a:r>
            <a:endParaRPr sz="19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Dari definisi-definisi di atas, masing-masing user dapat </a:t>
            </a:r>
            <a:r>
              <a:rPr lang="en" sz="1900">
                <a:solidFill>
                  <a:schemeClr val="accent5"/>
                </a:solidFill>
              </a:rPr>
              <a:t>ditandai </a:t>
            </a:r>
            <a:r>
              <a:rPr lang="en" sz="1900"/>
              <a:t>apakah mereka merupakan </a:t>
            </a:r>
            <a:r>
              <a:rPr lang="en" sz="1900">
                <a:solidFill>
                  <a:schemeClr val="accent5"/>
                </a:solidFill>
              </a:rPr>
              <a:t>bad loan</a:t>
            </a:r>
            <a:r>
              <a:rPr lang="en" sz="1900"/>
              <a:t> (peminjam yang buruk) atau </a:t>
            </a:r>
            <a:r>
              <a:rPr lang="en" sz="1900">
                <a:solidFill>
                  <a:schemeClr val="accent5"/>
                </a:solidFill>
              </a:rPr>
              <a:t>good loan</a:t>
            </a:r>
            <a:r>
              <a:rPr lang="en" sz="1900"/>
              <a:t> (peminjam yang baik)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Pada kasus ini, keterlambatan pembayaran </a:t>
            </a:r>
            <a:r>
              <a:rPr lang="en" sz="1900">
                <a:solidFill>
                  <a:schemeClr val="accent5"/>
                </a:solidFill>
              </a:rPr>
              <a:t>di atas</a:t>
            </a:r>
            <a:r>
              <a:rPr lang="en" sz="1900"/>
              <a:t> 30 hari dan yang lebih buruk dari itu sebagai penanda</a:t>
            </a:r>
            <a:r>
              <a:rPr lang="en" sz="1900">
                <a:solidFill>
                  <a:schemeClr val="accent5"/>
                </a:solidFill>
              </a:rPr>
              <a:t> bad loan</a:t>
            </a:r>
            <a:endParaRPr sz="19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80"/>
              <a:buFont typeface="Roboto"/>
              <a:buNone/>
            </a:pPr>
            <a:r>
              <a:rPr b="1" lang="en" sz="1679">
                <a:latin typeface="Roboto"/>
                <a:ea typeface="Roboto"/>
                <a:cs typeface="Roboto"/>
                <a:sym typeface="Roboto"/>
              </a:rPr>
              <a:t>Create Bad flag column</a:t>
            </a:r>
            <a:endParaRPr b="1" i="1" sz="1679"/>
          </a:p>
        </p:txBody>
      </p:sp>
      <p:pic>
        <p:nvPicPr>
          <p:cNvPr id="136" name="Google Shape;1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8839198" cy="180573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0"/>
          <p:cNvSpPr txBox="1"/>
          <p:nvPr/>
        </p:nvSpPr>
        <p:spPr>
          <a:xfrm>
            <a:off x="346700" y="2764100"/>
            <a:ext cx="8349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Oleh karena itu, dibuatlah kolom baru bernama </a:t>
            </a:r>
            <a:r>
              <a:rPr lang="en" sz="1900">
                <a:solidFill>
                  <a:schemeClr val="accent5"/>
                </a:solidFill>
              </a:rPr>
              <a:t>bad_loan </a:t>
            </a:r>
            <a:r>
              <a:rPr lang="en" sz="1900"/>
              <a:t>yang berisikan nilai numerik yang berupa </a:t>
            </a:r>
            <a:r>
              <a:rPr lang="en" sz="1900">
                <a:solidFill>
                  <a:schemeClr val="accent5"/>
                </a:solidFill>
              </a:rPr>
              <a:t>0 </a:t>
            </a:r>
            <a:r>
              <a:rPr lang="en" sz="1900"/>
              <a:t>(good loan) dan </a:t>
            </a:r>
            <a:r>
              <a:rPr lang="en" sz="1900">
                <a:solidFill>
                  <a:schemeClr val="accent5"/>
                </a:solidFill>
              </a:rPr>
              <a:t>1 </a:t>
            </a:r>
            <a:r>
              <a:rPr lang="en" sz="1900"/>
              <a:t>(bad loan)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80"/>
              <a:buFont typeface="Roboto"/>
              <a:buNone/>
            </a:pPr>
            <a:r>
              <a:rPr b="1" lang="en" sz="1679">
                <a:latin typeface="Roboto"/>
                <a:ea typeface="Roboto"/>
                <a:cs typeface="Roboto"/>
                <a:sym typeface="Roboto"/>
              </a:rPr>
              <a:t>Customer Type and Behaviour Analysis on Advertisement</a:t>
            </a:r>
            <a:endParaRPr b="1" i="1" sz="1679"/>
          </a:p>
        </p:txBody>
      </p:sp>
      <p:sp>
        <p:nvSpPr>
          <p:cNvPr id="143" name="Google Shape;143;p31"/>
          <p:cNvSpPr txBox="1"/>
          <p:nvPr/>
        </p:nvSpPr>
        <p:spPr>
          <a:xfrm>
            <a:off x="10090250" y="1281650"/>
            <a:ext cx="91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335280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 txBox="1"/>
          <p:nvPr/>
        </p:nvSpPr>
        <p:spPr>
          <a:xfrm>
            <a:off x="3837450" y="869125"/>
            <a:ext cx="4887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Kolom bad_loan yang baru saja dibuat memiliki nilai value counts yang </a:t>
            </a:r>
            <a:r>
              <a:rPr lang="en" sz="2400">
                <a:solidFill>
                  <a:schemeClr val="accent5"/>
                </a:solidFill>
              </a:rPr>
              <a:t>sangat timpang</a:t>
            </a:r>
            <a:r>
              <a:rPr lang="en" sz="2400"/>
              <a:t>. Oleh karena itu, dataset ini dapat dikategorikan sebagai </a:t>
            </a:r>
            <a:r>
              <a:rPr lang="en" sz="2400">
                <a:solidFill>
                  <a:schemeClr val="accent5"/>
                </a:solidFill>
              </a:rPr>
              <a:t>imbalanced</a:t>
            </a:r>
            <a:r>
              <a:rPr lang="en" sz="2400"/>
              <a:t> dan akan dilakukan </a:t>
            </a:r>
            <a:r>
              <a:rPr lang="en" sz="2400">
                <a:solidFill>
                  <a:schemeClr val="accent5"/>
                </a:solidFill>
              </a:rPr>
              <a:t>oversampling</a:t>
            </a:r>
            <a:r>
              <a:rPr lang="en" sz="2400"/>
              <a:t> terhadap value yang minor.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preprocessing</a:t>
            </a:r>
            <a:endParaRPr/>
          </a:p>
        </p:txBody>
      </p:sp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3080846" cy="4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2"/>
          <p:cNvSpPr txBox="1"/>
          <p:nvPr/>
        </p:nvSpPr>
        <p:spPr>
          <a:xfrm>
            <a:off x="3424250" y="1082850"/>
            <a:ext cx="5585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Beberapa kolom yang memiliki nilai </a:t>
            </a:r>
            <a:r>
              <a:rPr lang="en" sz="2400">
                <a:solidFill>
                  <a:schemeClr val="accent5"/>
                </a:solidFill>
              </a:rPr>
              <a:t>unique value</a:t>
            </a:r>
            <a:r>
              <a:rPr lang="en" sz="2400"/>
              <a:t> yang </a:t>
            </a:r>
            <a:r>
              <a:rPr lang="en" sz="2400">
                <a:solidFill>
                  <a:schemeClr val="accent5"/>
                </a:solidFill>
              </a:rPr>
              <a:t>sangat banyak</a:t>
            </a:r>
            <a:r>
              <a:rPr lang="en" sz="2400"/>
              <a:t> dan berisikan informasi yang </a:t>
            </a:r>
            <a:r>
              <a:rPr lang="en" sz="2400">
                <a:solidFill>
                  <a:schemeClr val="accent5"/>
                </a:solidFill>
              </a:rPr>
              <a:t>kurang berguna</a:t>
            </a:r>
            <a:r>
              <a:rPr lang="en" sz="2400"/>
              <a:t>  akan di drop karena</a:t>
            </a:r>
            <a:r>
              <a:rPr lang="en" sz="2400"/>
              <a:t> akan sangat memberatkan pada saat proses </a:t>
            </a:r>
            <a:r>
              <a:rPr lang="en" sz="2400">
                <a:solidFill>
                  <a:schemeClr val="accent5"/>
                </a:solidFill>
              </a:rPr>
              <a:t>modeling</a:t>
            </a:r>
            <a:endParaRPr sz="2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Data cleaning and preprocessing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Beberapa kolom akan diekstrak menjadi fitur baru, kolom tersebut antara lain adalah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Kolom </a:t>
            </a:r>
            <a:r>
              <a:rPr lang="en">
                <a:solidFill>
                  <a:schemeClr val="accent5"/>
                </a:solidFill>
              </a:rPr>
              <a:t>emp_length</a:t>
            </a:r>
            <a:r>
              <a:rPr lang="en"/>
              <a:t> menjadi </a:t>
            </a:r>
            <a:r>
              <a:rPr lang="en">
                <a:solidFill>
                  <a:schemeClr val="accent5"/>
                </a:solidFill>
              </a:rPr>
              <a:t>emp_length_int</a:t>
            </a:r>
            <a:r>
              <a:rPr lang="en"/>
              <a:t> (mengubah kolom menjadi </a:t>
            </a:r>
            <a:r>
              <a:rPr lang="en">
                <a:solidFill>
                  <a:schemeClr val="accent5"/>
                </a:solidFill>
              </a:rPr>
              <a:t>numerikal </a:t>
            </a:r>
            <a:r>
              <a:rPr lang="en"/>
              <a:t>untuk memudahkan saat proses modeling)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Kolom </a:t>
            </a:r>
            <a:r>
              <a:rPr lang="en">
                <a:solidFill>
                  <a:schemeClr val="accent5"/>
                </a:solidFill>
              </a:rPr>
              <a:t>earliest_cr_line </a:t>
            </a:r>
            <a:r>
              <a:rPr lang="en"/>
              <a:t>menjadi </a:t>
            </a:r>
            <a:r>
              <a:rPr lang="en">
                <a:solidFill>
                  <a:schemeClr val="accent5"/>
                </a:solidFill>
              </a:rPr>
              <a:t>mths_since_earliest_cr_line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Kolom </a:t>
            </a:r>
            <a:r>
              <a:rPr lang="en">
                <a:solidFill>
                  <a:schemeClr val="accent5"/>
                </a:solidFill>
              </a:rPr>
              <a:t>issue_d </a:t>
            </a:r>
            <a:r>
              <a:rPr lang="en">
                <a:solidFill>
                  <a:schemeClr val="dk1"/>
                </a:solidFill>
              </a:rPr>
              <a:t>menjadi </a:t>
            </a:r>
            <a:r>
              <a:rPr lang="en">
                <a:solidFill>
                  <a:schemeClr val="accent5"/>
                </a:solidFill>
              </a:rPr>
              <a:t>mths_issue_d_date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Kolom </a:t>
            </a:r>
            <a:r>
              <a:rPr lang="en">
                <a:solidFill>
                  <a:schemeClr val="accent5"/>
                </a:solidFill>
              </a:rPr>
              <a:t>last_pymnt_d </a:t>
            </a:r>
            <a:r>
              <a:rPr lang="en">
                <a:solidFill>
                  <a:schemeClr val="dk1"/>
                </a:solidFill>
              </a:rPr>
              <a:t>menjadi </a:t>
            </a:r>
            <a:r>
              <a:rPr lang="en">
                <a:solidFill>
                  <a:schemeClr val="accent5"/>
                </a:solidFill>
              </a:rPr>
              <a:t>mths_since_last_pymnt_d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Kolom </a:t>
            </a:r>
            <a:r>
              <a:rPr lang="en">
                <a:solidFill>
                  <a:schemeClr val="accent5"/>
                </a:solidFill>
              </a:rPr>
              <a:t>next_pymnt_d </a:t>
            </a:r>
            <a:r>
              <a:rPr lang="en">
                <a:solidFill>
                  <a:schemeClr val="dk1"/>
                </a:solidFill>
              </a:rPr>
              <a:t>menjadi </a:t>
            </a:r>
            <a:r>
              <a:rPr lang="en">
                <a:solidFill>
                  <a:schemeClr val="accent5"/>
                </a:solidFill>
              </a:rPr>
              <a:t>mths_since_next_pymnt_d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